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4"/>
  </p:sldMasterIdLst>
  <p:sldIdLst>
    <p:sldId id="256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04" r:id="rId19"/>
    <p:sldId id="307" r:id="rId20"/>
    <p:sldId id="312" r:id="rId21"/>
    <p:sldId id="308" r:id="rId22"/>
    <p:sldId id="309" r:id="rId23"/>
    <p:sldId id="335" r:id="rId24"/>
    <p:sldId id="314" r:id="rId25"/>
    <p:sldId id="334" r:id="rId26"/>
    <p:sldId id="316" r:id="rId27"/>
    <p:sldId id="336" r:id="rId28"/>
    <p:sldId id="311" r:id="rId29"/>
    <p:sldId id="317" r:id="rId30"/>
    <p:sldId id="318" r:id="rId31"/>
    <p:sldId id="313" r:id="rId32"/>
    <p:sldId id="30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10298-725B-66D2-7043-0D7FA5AE2DF4}" v="2" dt="2023-01-19T14:39:35.879"/>
    <p1510:client id="{45C1C57D-4345-4C81-9B88-E4402DF68213}" v="12" dt="2023-01-19T14:41:42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08" y="3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Ezinga\Downloads\ASF%20data%20for%20ER%20dissertation%20Nov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368057463255541E-2"/>
          <c:y val="1.2942747348247973E-2"/>
          <c:w val="0.85949807200025929"/>
          <c:h val="0.756083172669777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[1]Sheet3!$L$2</c:f>
              <c:strCache>
                <c:ptCount val="1"/>
                <c:pt idx="0">
                  <c:v>Animals tested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[1]Sheet3!$J$3:$K$16</c:f>
              <c:multiLvlStrCache>
                <c:ptCount val="14"/>
                <c:lvl>
                  <c:pt idx="0">
                    <c:v>Namayingo</c:v>
                  </c:pt>
                  <c:pt idx="1">
                    <c:v>Busia</c:v>
                  </c:pt>
                  <c:pt idx="2">
                    <c:v>Katakwi</c:v>
                  </c:pt>
                  <c:pt idx="3">
                    <c:v>Soroti</c:v>
                  </c:pt>
                  <c:pt idx="4">
                    <c:v>Kibaale</c:v>
                  </c:pt>
                  <c:pt idx="5">
                    <c:v>Bunyangabu</c:v>
                  </c:pt>
                  <c:pt idx="6">
                    <c:v>Kasese</c:v>
                  </c:pt>
                  <c:pt idx="7">
                    <c:v>Sanga</c:v>
                  </c:pt>
                  <c:pt idx="8">
                    <c:v>Rakai</c:v>
                  </c:pt>
                  <c:pt idx="9">
                    <c:v>Kyotera</c:v>
                  </c:pt>
                  <c:pt idx="10">
                    <c:v>Mukono</c:v>
                  </c:pt>
                  <c:pt idx="11">
                    <c:v>Amuru</c:v>
                  </c:pt>
                  <c:pt idx="12">
                    <c:v>Pader</c:v>
                  </c:pt>
                  <c:pt idx="13">
                    <c:v>Abim</c:v>
                  </c:pt>
                </c:lvl>
                <c:lvl>
                  <c:pt idx="0">
                    <c:v>Eastern Uganda</c:v>
                  </c:pt>
                  <c:pt idx="4">
                    <c:v>Western Uganda</c:v>
                  </c:pt>
                  <c:pt idx="8">
                    <c:v>Central Uganda</c:v>
                  </c:pt>
                  <c:pt idx="11">
                    <c:v>Northern Uganda</c:v>
                  </c:pt>
                </c:lvl>
              </c:multiLvlStrCache>
            </c:multiLvlStrRef>
          </c:cat>
          <c:val>
            <c:numRef>
              <c:f>[1]Sheet3!$L$3:$L$16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2</c:v>
                </c:pt>
                <c:pt idx="3">
                  <c:v>42</c:v>
                </c:pt>
                <c:pt idx="4">
                  <c:v>14</c:v>
                </c:pt>
                <c:pt idx="5">
                  <c:v>10</c:v>
                </c:pt>
                <c:pt idx="6">
                  <c:v>19</c:v>
                </c:pt>
                <c:pt idx="7">
                  <c:v>3</c:v>
                </c:pt>
                <c:pt idx="8">
                  <c:v>7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8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D-0547-836A-6EE9CF4DEC6D}"/>
            </c:ext>
          </c:extLst>
        </c:ser>
        <c:ser>
          <c:idx val="1"/>
          <c:order val="1"/>
          <c:tx>
            <c:strRef>
              <c:f>[1]Sheet3!$M$2</c:f>
              <c:strCache>
                <c:ptCount val="1"/>
                <c:pt idx="0">
                  <c:v>Positives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[1]Sheet3!$J$3:$K$16</c:f>
              <c:multiLvlStrCache>
                <c:ptCount val="14"/>
                <c:lvl>
                  <c:pt idx="0">
                    <c:v>Namayingo</c:v>
                  </c:pt>
                  <c:pt idx="1">
                    <c:v>Busia</c:v>
                  </c:pt>
                  <c:pt idx="2">
                    <c:v>Katakwi</c:v>
                  </c:pt>
                  <c:pt idx="3">
                    <c:v>Soroti</c:v>
                  </c:pt>
                  <c:pt idx="4">
                    <c:v>Kibaale</c:v>
                  </c:pt>
                  <c:pt idx="5">
                    <c:v>Bunyangabu</c:v>
                  </c:pt>
                  <c:pt idx="6">
                    <c:v>Kasese</c:v>
                  </c:pt>
                  <c:pt idx="7">
                    <c:v>Sanga</c:v>
                  </c:pt>
                  <c:pt idx="8">
                    <c:v>Rakai</c:v>
                  </c:pt>
                  <c:pt idx="9">
                    <c:v>Kyotera</c:v>
                  </c:pt>
                  <c:pt idx="10">
                    <c:v>Mukono</c:v>
                  </c:pt>
                  <c:pt idx="11">
                    <c:v>Amuru</c:v>
                  </c:pt>
                  <c:pt idx="12">
                    <c:v>Pader</c:v>
                  </c:pt>
                  <c:pt idx="13">
                    <c:v>Abim</c:v>
                  </c:pt>
                </c:lvl>
                <c:lvl>
                  <c:pt idx="0">
                    <c:v>Eastern Uganda</c:v>
                  </c:pt>
                  <c:pt idx="4">
                    <c:v>Western Uganda</c:v>
                  </c:pt>
                  <c:pt idx="8">
                    <c:v>Central Uganda</c:v>
                  </c:pt>
                  <c:pt idx="11">
                    <c:v>Northern Uganda</c:v>
                  </c:pt>
                </c:lvl>
              </c:multiLvlStrCache>
            </c:multiLvlStrRef>
          </c:cat>
          <c:val>
            <c:numRef>
              <c:f>[1]Sheet3!$M$3:$M$16</c:f>
              <c:numCache>
                <c:formatCode>General</c:formatCode>
                <c:ptCount val="1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8</c:v>
                </c:pt>
                <c:pt idx="4">
                  <c:v>0</c:v>
                </c:pt>
                <c:pt idx="5">
                  <c:v>4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D-0547-836A-6EE9CF4DE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36340472"/>
        <c:axId val="336341256"/>
      </c:barChart>
      <c:catAx>
        <c:axId val="336340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Districts/Regions</a:t>
                </a:r>
              </a:p>
            </c:rich>
          </c:tx>
          <c:layout>
            <c:manualLayout>
              <c:xMode val="edge"/>
              <c:yMode val="edge"/>
              <c:x val="0.43498386188899413"/>
              <c:y val="0.960937690710093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336341256"/>
        <c:crosses val="autoZero"/>
        <c:auto val="1"/>
        <c:lblAlgn val="ctr"/>
        <c:lblOffset val="100"/>
        <c:noMultiLvlLbl val="0"/>
      </c:catAx>
      <c:valAx>
        <c:axId val="336341256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Animal </a:t>
                </a:r>
              </a:p>
            </c:rich>
          </c:tx>
          <c:layout>
            <c:manualLayout>
              <c:xMode val="edge"/>
              <c:yMode val="edge"/>
              <c:x val="1.1219506553876692E-2"/>
              <c:y val="0.337387819746068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336340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702040371920837"/>
          <c:y val="4.1607714362620223E-2"/>
          <c:w val="0.25599494184253124"/>
          <c:h val="4.0841700573395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5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9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056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5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926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24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0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4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0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2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4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8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3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8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49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54BDC-64B8-F3A4-CD49-0DEBB7E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397854"/>
            <a:ext cx="6693218" cy="595426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89AD963-5E87-57F6-ABBD-27E5C90BE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651" y="2703441"/>
            <a:ext cx="2236307" cy="2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4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54" y="343592"/>
            <a:ext cx="3803348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 Discussion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1089932" y="1180768"/>
            <a:ext cx="8968468" cy="501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a-ET" sz="2400" dirty="0"/>
              <a:t>Collected 400 tissue samples across Uganda</a:t>
            </a:r>
            <a:endParaRPr lang="en-US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a-ET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a-ET" sz="2400" dirty="0"/>
              <a:t>Obtained 21 positives from 5 districts in three </a:t>
            </a:r>
            <a:r>
              <a:rPr lang="en-US" sz="2400" dirty="0"/>
              <a:t>sub-</a:t>
            </a:r>
            <a:r>
              <a:rPr lang="aa-ET" sz="2400" dirty="0"/>
              <a:t>regions </a:t>
            </a:r>
            <a:r>
              <a:rPr lang="en-US" sz="2400" dirty="0"/>
              <a:t>of</a:t>
            </a:r>
            <a:r>
              <a:rPr lang="aa-ET" sz="2400" dirty="0"/>
              <a:t> Uganda</a:t>
            </a:r>
            <a:endParaRPr lang="en-US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a-ET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Begun</a:t>
            </a:r>
            <a:r>
              <a:rPr lang="aa-ET" sz="2400" dirty="0"/>
              <a:t> with a TAT of 48 hours</a:t>
            </a:r>
            <a:r>
              <a:rPr lang="en-US" sz="2400" dirty="0"/>
              <a:t>, h</a:t>
            </a:r>
            <a:r>
              <a:rPr lang="aa-ET" sz="2400" dirty="0"/>
              <a:t>owever, due to an outbreak on a larger farm </a:t>
            </a:r>
            <a:endParaRPr lang="en-US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GB" sz="2400" dirty="0" err="1"/>
              <a:t>djusted</a:t>
            </a:r>
            <a:r>
              <a:rPr lang="en-GB" sz="2400" dirty="0"/>
              <a:t> the protocol to a </a:t>
            </a:r>
            <a:r>
              <a:rPr lang="en-GB" sz="2400" dirty="0">
                <a:solidFill>
                  <a:srgbClr val="C00000"/>
                </a:solidFill>
              </a:rPr>
              <a:t>TAT of 8 hours</a:t>
            </a:r>
            <a:endParaRPr lang="aa-ET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384" y="481259"/>
            <a:ext cx="2447128" cy="676173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AEDEE-A91F-03F2-75F6-483B444F0185}"/>
              </a:ext>
            </a:extLst>
          </p:cNvPr>
          <p:cNvSpPr txBox="1"/>
          <p:nvPr/>
        </p:nvSpPr>
        <p:spPr>
          <a:xfrm>
            <a:off x="677335" y="2172258"/>
            <a:ext cx="92360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sz="2800" dirty="0"/>
              <a:t>Modified the </a:t>
            </a:r>
            <a:r>
              <a:rPr lang="en-US" sz="2800" dirty="0"/>
              <a:t>time to diagnose </a:t>
            </a:r>
            <a:r>
              <a:rPr lang="aa-ET" sz="2800" dirty="0"/>
              <a:t>ASF from 48 to </a:t>
            </a:r>
            <a:r>
              <a:rPr lang="aa-ET" sz="2800" dirty="0">
                <a:solidFill>
                  <a:srgbClr val="C00000"/>
                </a:solidFill>
              </a:rPr>
              <a:t>8 hours </a:t>
            </a:r>
            <a:r>
              <a:rPr lang="aa-ET" sz="2800" dirty="0"/>
              <a:t>using conventional 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a-E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Results</a:t>
            </a:r>
            <a:r>
              <a:rPr lang="aa-ET" sz="2800" dirty="0"/>
              <a:t> </a:t>
            </a:r>
            <a:r>
              <a:rPr lang="en-US" sz="2800" dirty="0"/>
              <a:t>used for selection of primary virus for </a:t>
            </a:r>
            <a:r>
              <a:rPr lang="aa-ET" sz="2800" dirty="0"/>
              <a:t>planned vaccine development work</a:t>
            </a:r>
          </a:p>
        </p:txBody>
      </p:sp>
    </p:spTree>
    <p:extLst>
      <p:ext uri="{BB962C8B-B14F-4D97-AF65-F5344CB8AC3E}">
        <p14:creationId xmlns:p14="http://schemas.microsoft.com/office/powerpoint/2010/main" val="136672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61B96-ABBD-4108-7AC6-79836166F5A3}"/>
              </a:ext>
            </a:extLst>
          </p:cNvPr>
          <p:cNvSpPr txBox="1"/>
          <p:nvPr/>
        </p:nvSpPr>
        <p:spPr>
          <a:xfrm>
            <a:off x="3505526" y="950832"/>
            <a:ext cx="4911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a-ET" sz="3200" dirty="0"/>
              <a:t>Manuscript in Preparation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DC96F-E7AE-0EAA-0885-79C5016DF4C3}"/>
              </a:ext>
            </a:extLst>
          </p:cNvPr>
          <p:cNvSpPr txBox="1"/>
          <p:nvPr/>
        </p:nvSpPr>
        <p:spPr>
          <a:xfrm>
            <a:off x="1291905" y="2328323"/>
            <a:ext cx="8601822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Single-day PCR diagnosis of ASFV in a resource-limited endemic setting in Uganda. </a:t>
            </a:r>
            <a:r>
              <a:rPr lang="en-GB" sz="2400" i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Ezinga, Richard</a:t>
            </a:r>
            <a:r>
              <a:rPr lang="en-GB" sz="2400" i="1" u="sng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Kabaka, Richard, M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Birungi, Grace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4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Asiku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Kelvin 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4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Namazzi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Betty, P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4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Nangonzi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Rosette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Tusubira, Deusdedit 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Swidiq, Mugerwa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Kabuuka, Tonny 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58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111" y="432949"/>
            <a:ext cx="4125819" cy="676173"/>
          </a:xfrm>
        </p:spPr>
        <p:txBody>
          <a:bodyPr>
            <a:normAutofit fontScale="90000"/>
          </a:bodyPr>
          <a:lstStyle/>
          <a:p>
            <a:r>
              <a:rPr lang="en-US" dirty="0"/>
              <a:t>Acknowledgement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2527759" y="1255336"/>
            <a:ext cx="6238736" cy="14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a-ET" sz="3200" dirty="0"/>
              <a:t>Government of Uganda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a-ET" sz="3200" dirty="0"/>
              <a:t>NARO-NaLIRRI</a:t>
            </a:r>
          </a:p>
        </p:txBody>
      </p:sp>
      <p:pic>
        <p:nvPicPr>
          <p:cNvPr id="3" name="Google Shape;357;p44">
            <a:extLst>
              <a:ext uri="{FF2B5EF4-FFF2-40B4-BE49-F238E27FC236}">
                <a16:creationId xmlns:a16="http://schemas.microsoft.com/office/drawing/2014/main" id="{D8C6E5D0-8511-F5C5-5018-943885DD4A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7034" y="3130945"/>
            <a:ext cx="4521666" cy="349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94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54BDC-64B8-F3A4-CD49-0DEBB7E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397854"/>
            <a:ext cx="6693218" cy="595426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89AD963-5E87-57F6-ABBD-27E5C90BE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651" y="2703441"/>
            <a:ext cx="2236307" cy="2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40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74D6D-607D-4771-8292-C2F34C7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1986987"/>
            <a:ext cx="8596668" cy="185956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Cell-culture mediated isolation of African Swine Fever field viruses for vaccine production in Uganda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C10C6-2651-42B8-8CC1-B29A62F7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4431" y="4634709"/>
            <a:ext cx="5604195" cy="860400"/>
          </a:xfrm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Presenter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en-GB" i="1" dirty="0">
                <a:solidFill>
                  <a:schemeClr val="tx1"/>
                </a:solidFill>
              </a:rPr>
              <a:t>Samuel </a:t>
            </a:r>
            <a:r>
              <a:rPr lang="en-GB" i="1" dirty="0" err="1">
                <a:solidFill>
                  <a:schemeClr val="tx1"/>
                </a:solidFill>
              </a:rPr>
              <a:t>Mulondo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Country and institution: Uganda, NARO-</a:t>
            </a:r>
            <a:r>
              <a:rPr lang="fr-FR" dirty="0" err="1">
                <a:solidFill>
                  <a:schemeClr val="tx1"/>
                </a:solidFill>
              </a:rPr>
              <a:t>NaLIRRI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514" y="360608"/>
            <a:ext cx="2113086" cy="623055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 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394653" y="1435995"/>
            <a:ext cx="8584234" cy="5422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What is the country situation with respect to ASF? </a:t>
            </a:r>
            <a:r>
              <a:rPr lang="en-US" dirty="0">
                <a:solidFill>
                  <a:srgbClr val="FF0000"/>
                </a:solidFill>
              </a:rPr>
              <a:t>(Endemic)</a:t>
            </a:r>
          </a:p>
          <a:p>
            <a:pPr marL="457200" indent="-45720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What are some of the key challenges faced? </a:t>
            </a:r>
          </a:p>
          <a:p>
            <a:r>
              <a:rPr lang="en-US" i="1" dirty="0">
                <a:solidFill>
                  <a:srgbClr val="FF0000"/>
                </a:solidFill>
              </a:rPr>
              <a:t>(Diagnosis-Hard to pick all outbreaks; Limited resources; Technical limitation-Most do conventional PCR; No RDT for screening)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pPr marL="457200" indent="-457200">
              <a:buAutoNum type="arabicPeriod" startAt="3"/>
            </a:pPr>
            <a:r>
              <a:rPr lang="en-US" dirty="0">
                <a:solidFill>
                  <a:schemeClr val="tx1"/>
                </a:solidFill>
              </a:rPr>
              <a:t>What is your vision for the swine sector in your country for the next 5 	years/10 years? </a:t>
            </a:r>
          </a:p>
          <a:p>
            <a:r>
              <a:rPr lang="en-US" i="1" dirty="0">
                <a:solidFill>
                  <a:srgbClr val="FF0000"/>
                </a:solidFill>
              </a:rPr>
              <a:t>(Track as many outbreaks as possible-capture the genomic changes; Attempting to develop a vaccine that matches genotype IX and X ASFVs)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4. 	What are your 3 – 5 expectations from this ASF GAP Analysis?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0494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74D6D-607D-4771-8292-C2F34C7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447" y="668494"/>
            <a:ext cx="4417453" cy="599392"/>
          </a:xfrm>
        </p:spPr>
        <p:txBody>
          <a:bodyPr>
            <a:normAutofit fontScale="90000"/>
          </a:bodyPr>
          <a:lstStyle/>
          <a:p>
            <a:r>
              <a:rPr lang="fr-FR" dirty="0"/>
              <a:t>ASF </a:t>
            </a:r>
            <a:r>
              <a:rPr lang="fr-FR" dirty="0" err="1"/>
              <a:t>Research</a:t>
            </a:r>
            <a:r>
              <a:rPr lang="fr-FR" dirty="0"/>
              <a:t> team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C10C6-2651-42B8-8CC1-B29A62F7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1121" y="2121094"/>
            <a:ext cx="5325714" cy="3656854"/>
          </a:xfrm>
        </p:spPr>
        <p:txBody>
          <a:bodyPr>
            <a:no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Samuel </a:t>
            </a: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Mulondo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Ezinga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Richard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Kabaka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Richard M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Daisy </a:t>
            </a: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Iwutung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Moses T Dhikusooka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Swidiq Mugerwa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Kabuuka Tonny (</a:t>
            </a:r>
            <a:r>
              <a:rPr lang="en-GB" sz="28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researcher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490008"/>
            <a:ext cx="7830355" cy="114622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Aim - </a:t>
            </a:r>
            <a:r>
              <a:rPr lang="en-US" sz="3200" i="1" dirty="0"/>
              <a:t>Attempting to develop a vaccine that </a:t>
            </a:r>
            <a:r>
              <a:rPr lang="en-US" sz="3200" i="1" dirty="0">
                <a:solidFill>
                  <a:srgbClr val="FF0000"/>
                </a:solidFill>
              </a:rPr>
              <a:t>protects against </a:t>
            </a:r>
            <a:r>
              <a:rPr lang="en-US" sz="3200" i="1" dirty="0"/>
              <a:t>genotype IX and X ASFV</a:t>
            </a:r>
            <a:r>
              <a:rPr lang="en-US" sz="3200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1685925"/>
            <a:ext cx="9381065" cy="4673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63757" y="3429000"/>
            <a:ext cx="8759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development of an attenuated (live-attenuated) or inactivated ASFV vaccine candidate;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We need a cell line to grow and study both field and mutant or inactivated viruses</a:t>
            </a:r>
          </a:p>
        </p:txBody>
      </p:sp>
    </p:spTree>
    <p:extLst>
      <p:ext uri="{BB962C8B-B14F-4D97-AF65-F5344CB8AC3E}">
        <p14:creationId xmlns:p14="http://schemas.microsoft.com/office/powerpoint/2010/main" val="1709486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71" y="639149"/>
            <a:ext cx="3250722" cy="772208"/>
          </a:xfrm>
        </p:spPr>
        <p:txBody>
          <a:bodyPr/>
          <a:lstStyle/>
          <a:p>
            <a:r>
              <a:rPr lang="en-US" dirty="0"/>
              <a:t>Methodology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138548" y="1836266"/>
            <a:ext cx="8363262" cy="4657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Collected several ASF outbreak samples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Identified positive viruses using PCR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Developed a cell-line from domestic pigs (</a:t>
            </a:r>
            <a:r>
              <a:rPr lang="en-US" sz="2400" dirty="0">
                <a:solidFill>
                  <a:srgbClr val="C00000"/>
                </a:solidFill>
              </a:rPr>
              <a:t>TDF submitted for IPR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Infected domestic pig cell line with 5 viruses for 5-7 days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AD467-DB7A-E29E-9A16-FC0A04C3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96" y="1411357"/>
            <a:ext cx="3023044" cy="22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74D6D-607D-4771-8292-C2F34C7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088" y="644962"/>
            <a:ext cx="8596668" cy="278403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Single-day PCR diagnosis of ASFV in a resource-limited endemic setting in Uganda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C10C6-2651-42B8-8CC1-B29A62F7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092497"/>
            <a:ext cx="9488557" cy="2120541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EZINGA Richard</a:t>
            </a:r>
          </a:p>
          <a:p>
            <a:pPr algn="ctr"/>
            <a:endParaRPr lang="fr-F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Uganda; NARO-</a:t>
            </a:r>
            <a:r>
              <a:rPr lang="fr-FR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NaLIRRI</a:t>
            </a:r>
            <a:endParaRPr lang="fr-FR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319" y="364434"/>
            <a:ext cx="3250722" cy="772208"/>
          </a:xfrm>
        </p:spPr>
        <p:txBody>
          <a:bodyPr/>
          <a:lstStyle/>
          <a:p>
            <a:r>
              <a:rPr lang="en-US" dirty="0"/>
              <a:t>Methodology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138548" y="1577010"/>
            <a:ext cx="8363262" cy="4916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Incubation of ASF viruses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01834-309A-DCDD-8CC1-1E42FEB9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0" y="2523435"/>
            <a:ext cx="2744028" cy="3658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90D7A-6DCE-271E-0AA7-849C4450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34" y="2216426"/>
            <a:ext cx="5287617" cy="39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0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471" y="218941"/>
            <a:ext cx="6967469" cy="734096"/>
          </a:xfrm>
        </p:spPr>
        <p:txBody>
          <a:bodyPr>
            <a:normAutofit/>
          </a:bodyPr>
          <a:lstStyle/>
          <a:p>
            <a:r>
              <a:rPr lang="en-US" sz="2800" dirty="0"/>
              <a:t>Infection and isolation of ASFV in Uganda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71" y="2014603"/>
            <a:ext cx="6171126" cy="4628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7373" y="1316593"/>
            <a:ext cx="754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Seeding of T25 flasks with selected cell line before infection with </a:t>
            </a:r>
            <a:r>
              <a:rPr lang="en-US" dirty="0" err="1"/>
              <a:t>ASFv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4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608" y="379135"/>
            <a:ext cx="6967469" cy="742811"/>
          </a:xfrm>
        </p:spPr>
        <p:txBody>
          <a:bodyPr>
            <a:normAutofit/>
          </a:bodyPr>
          <a:lstStyle/>
          <a:p>
            <a:r>
              <a:rPr lang="en-US" sz="3200" dirty="0"/>
              <a:t>Results - Isolation of ASF viruses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5"/>
          <a:stretch/>
        </p:blipFill>
        <p:spPr>
          <a:xfrm>
            <a:off x="430100" y="2073500"/>
            <a:ext cx="3588376" cy="3361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849" y="1571964"/>
            <a:ext cx="20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Namayingo</a:t>
            </a:r>
            <a:r>
              <a:rPr lang="en-US" dirty="0"/>
              <a:t> virus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3055" y="1585584"/>
            <a:ext cx="228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Bunyangabu</a:t>
            </a:r>
            <a:r>
              <a:rPr lang="en-US" dirty="0"/>
              <a:t> virus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62940" y="1501259"/>
            <a:ext cx="1529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Mukono virus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5"/>
          <a:stretch/>
        </p:blipFill>
        <p:spPr>
          <a:xfrm>
            <a:off x="4417454" y="2073500"/>
            <a:ext cx="3364459" cy="3285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29076"/>
          <a:stretch/>
        </p:blipFill>
        <p:spPr>
          <a:xfrm>
            <a:off x="8180891" y="2073501"/>
            <a:ext cx="3217659" cy="328551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493949" y="3554569"/>
            <a:ext cx="515156" cy="566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09892" y="4275785"/>
            <a:ext cx="452821" cy="412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074351" y="3940935"/>
            <a:ext cx="440726" cy="3863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8642" y="5898524"/>
            <a:ext cx="50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Plaques seen as shown under the red circles </a:t>
            </a:r>
          </a:p>
        </p:txBody>
      </p:sp>
    </p:spTree>
    <p:extLst>
      <p:ext uri="{BB962C8B-B14F-4D97-AF65-F5344CB8AC3E}">
        <p14:creationId xmlns:p14="http://schemas.microsoft.com/office/powerpoint/2010/main" val="3369596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620" y="591325"/>
            <a:ext cx="6967469" cy="708711"/>
          </a:xfrm>
        </p:spPr>
        <p:txBody>
          <a:bodyPr>
            <a:normAutofit/>
          </a:bodyPr>
          <a:lstStyle/>
          <a:p>
            <a:r>
              <a:rPr lang="en-US" dirty="0"/>
              <a:t>Isolation of ASF viruses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4090" y="1351415"/>
            <a:ext cx="20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Kasese virus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5B8BA-0657-6574-A22C-3F71A8F0D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6" t="1" b="33333"/>
          <a:stretch/>
        </p:blipFill>
        <p:spPr>
          <a:xfrm>
            <a:off x="1211368" y="1976362"/>
            <a:ext cx="3998456" cy="3852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4369" y="6132313"/>
            <a:ext cx="50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Plaques seen as shown under the red circles </a:t>
            </a:r>
          </a:p>
        </p:txBody>
      </p:sp>
      <p:sp>
        <p:nvSpPr>
          <p:cNvPr id="14" name="Oval 13"/>
          <p:cNvSpPr/>
          <p:nvPr/>
        </p:nvSpPr>
        <p:spPr>
          <a:xfrm>
            <a:off x="2496447" y="3552029"/>
            <a:ext cx="458788" cy="4803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967" y="718575"/>
            <a:ext cx="8330867" cy="708711"/>
          </a:xfrm>
        </p:spPr>
        <p:txBody>
          <a:bodyPr>
            <a:noAutofit/>
          </a:bodyPr>
          <a:lstStyle/>
          <a:p>
            <a:r>
              <a:rPr lang="en-US" sz="3200" dirty="0"/>
              <a:t>ASF Vaccine development work at </a:t>
            </a:r>
            <a:r>
              <a:rPr lang="en-US" sz="3200" dirty="0" err="1"/>
              <a:t>NaLIRRI</a:t>
            </a:r>
            <a:endParaRPr lang="en-US" sz="3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776152"/>
            <a:ext cx="401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pUC19 vector plasmid confirmation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05881-31E9-95CB-A08B-42BF601D4855}"/>
              </a:ext>
            </a:extLst>
          </p:cNvPr>
          <p:cNvSpPr txBox="1"/>
          <p:nvPr/>
        </p:nvSpPr>
        <p:spPr>
          <a:xfrm>
            <a:off x="7010400" y="1776152"/>
            <a:ext cx="401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Inactivated viruses option?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EED41-A3C7-FF1D-4734-FB9F9EB9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67" y="2589215"/>
            <a:ext cx="2753160" cy="3485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FC9DD7-E59E-DA32-5CB5-8549E8C75499}"/>
              </a:ext>
            </a:extLst>
          </p:cNvPr>
          <p:cNvSpPr txBox="1"/>
          <p:nvPr/>
        </p:nvSpPr>
        <p:spPr>
          <a:xfrm>
            <a:off x="5106750" y="3487844"/>
            <a:ext cx="98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VS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D236E-5187-4B13-78EF-737585C15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1" t="37749" r="54783" b="23971"/>
          <a:stretch/>
        </p:blipFill>
        <p:spPr>
          <a:xfrm>
            <a:off x="6857918" y="2336916"/>
            <a:ext cx="3240916" cy="35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37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98" y="340340"/>
            <a:ext cx="2684051" cy="785087"/>
          </a:xfrm>
        </p:spPr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1405532" y="2197893"/>
            <a:ext cx="86528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From </a:t>
            </a:r>
            <a:r>
              <a:rPr lang="en-US" sz="2400" dirty="0">
                <a:solidFill>
                  <a:srgbClr val="FF0000"/>
                </a:solidFill>
              </a:rPr>
              <a:t>21 </a:t>
            </a:r>
            <a:r>
              <a:rPr lang="en-US" sz="2400" dirty="0"/>
              <a:t>PCR-positive viruses, we selected </a:t>
            </a:r>
            <a:r>
              <a:rPr lang="en-US" sz="2400" dirty="0">
                <a:solidFill>
                  <a:srgbClr val="FF0000"/>
                </a:solidFill>
              </a:rPr>
              <a:t>5 </a:t>
            </a:r>
            <a:r>
              <a:rPr lang="en-US" sz="2400" dirty="0"/>
              <a:t>for isolation on the new selected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 viruses from different regions in Uganda have been isolated as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more virus still being cultured   </a:t>
            </a:r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266260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754" y="145644"/>
            <a:ext cx="2684051" cy="785087"/>
          </a:xfrm>
        </p:spPr>
        <p:txBody>
          <a:bodyPr>
            <a:normAutofit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1094041" y="1203156"/>
            <a:ext cx="100039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Our team has isolated 5 African Swine Fever Viruses using cell-culture in 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>
                <a:solidFill>
                  <a:srgbClr val="FF0000"/>
                </a:solidFill>
              </a:rPr>
              <a:t>Current efforts involve:</a:t>
            </a:r>
          </a:p>
          <a:p>
            <a:r>
              <a:rPr lang="en-US" sz="2200" dirty="0"/>
              <a:t> 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200" dirty="0"/>
              <a:t>Purifying 5 viruses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200" dirty="0"/>
              <a:t>In-vitro plaque titrations to determine </a:t>
            </a:r>
            <a:r>
              <a:rPr lang="en-US" sz="2200" dirty="0" err="1"/>
              <a:t>titres</a:t>
            </a:r>
            <a:r>
              <a:rPr lang="en-US" sz="2200" dirty="0"/>
              <a:t>, growth kinetics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200" dirty="0"/>
              <a:t>Whole genome sequencing of 5 viruses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200" dirty="0"/>
              <a:t>Inactivation as vaccine models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200" dirty="0"/>
              <a:t>pUC19-deletion as live-attenuated vaccine models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2200" dirty="0"/>
              <a:t>Animal trials</a:t>
            </a:r>
          </a:p>
        </p:txBody>
      </p:sp>
    </p:spTree>
    <p:extLst>
      <p:ext uri="{BB962C8B-B14F-4D97-AF65-F5344CB8AC3E}">
        <p14:creationId xmlns:p14="http://schemas.microsoft.com/office/powerpoint/2010/main" val="55922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997" y="450418"/>
            <a:ext cx="2684051" cy="785087"/>
          </a:xfrm>
        </p:spPr>
        <p:txBody>
          <a:bodyPr>
            <a:normAutofit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5813" y="1856144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Manuscript under preparation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94797-82BC-0A1F-EA49-F75745B3BACC}"/>
              </a:ext>
            </a:extLst>
          </p:cNvPr>
          <p:cNvSpPr txBox="1"/>
          <p:nvPr/>
        </p:nvSpPr>
        <p:spPr>
          <a:xfrm>
            <a:off x="1166191" y="2733102"/>
            <a:ext cx="8892209" cy="230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Cell-culture mediated isolation of African Swine Fever field viruses for vaccine production in Uganda </a:t>
            </a:r>
          </a:p>
          <a:p>
            <a:pPr lvl="0" fontAlgn="base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Samuel Mulondo </a:t>
            </a:r>
            <a:r>
              <a:rPr lang="en-GB" sz="2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Ezinga, Richard </a:t>
            </a:r>
            <a:r>
              <a:rPr lang="en-GB" sz="2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Daisy, </a:t>
            </a:r>
            <a:r>
              <a:rPr lang="en-GB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Iwutung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Kabaka, Richard, M </a:t>
            </a:r>
            <a:r>
              <a:rPr lang="en-GB" sz="2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Moses Tefula Dhikusooka </a:t>
            </a:r>
            <a:r>
              <a:rPr lang="en-GB" sz="2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Swidiq Mugerwa</a:t>
            </a:r>
            <a:r>
              <a:rPr lang="en-GB" sz="2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GB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lang="en-GB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Kabuuka, Tonny </a:t>
            </a:r>
            <a:r>
              <a:rPr lang="en-GB" sz="2400" i="1" u="sng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08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114" y="304922"/>
            <a:ext cx="4409820" cy="746451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2299756" y="1224260"/>
            <a:ext cx="613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sz="2400" dirty="0"/>
              <a:t>Go</a:t>
            </a:r>
            <a:r>
              <a:rPr lang="en-US" sz="2400" dirty="0" err="1"/>
              <a:t>vernment</a:t>
            </a:r>
            <a:r>
              <a:rPr lang="en-US" sz="2400" dirty="0"/>
              <a:t> of </a:t>
            </a:r>
            <a:r>
              <a:rPr lang="aa-ET" sz="2400" dirty="0"/>
              <a:t>U</a:t>
            </a:r>
            <a:r>
              <a:rPr lang="en-US" sz="2400" dirty="0" err="1"/>
              <a:t>ganda</a:t>
            </a:r>
            <a:r>
              <a:rPr lang="en-US" sz="2400" dirty="0"/>
              <a:t>, </a:t>
            </a:r>
            <a:r>
              <a:rPr lang="aa-ET" sz="2400" dirty="0"/>
              <a:t>NARO-NaLIRRI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1" y="2025697"/>
            <a:ext cx="5778289" cy="433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13C9D-5AE9-697F-9A8B-84CAE63D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49" y="2025697"/>
            <a:ext cx="5778289" cy="43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1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54BDC-64B8-F3A4-CD49-0DEBB7E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397854"/>
            <a:ext cx="6693218" cy="595426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89AD963-5E87-57F6-ABBD-27E5C90BE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651" y="2703441"/>
            <a:ext cx="2236307" cy="2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26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227" y="353124"/>
            <a:ext cx="4783875" cy="685230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 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159727" y="1321334"/>
            <a:ext cx="9381065" cy="4840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ASF Country situation: </a:t>
            </a:r>
            <a:r>
              <a:rPr lang="en-US" dirty="0"/>
              <a:t>Endemic – Multiple untracked outbreaks</a:t>
            </a:r>
          </a:p>
          <a:p>
            <a:r>
              <a:rPr lang="en-US" b="1" dirty="0">
                <a:solidFill>
                  <a:srgbClr val="0070C0"/>
                </a:solidFill>
              </a:rPr>
              <a:t>Key challenges faced: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Diagnosis-Hard to pick all outbreaks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Limited resources (Funding and priority)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Technical limitation (Conventional PCR; No RDT for screening)</a:t>
            </a:r>
          </a:p>
          <a:p>
            <a:r>
              <a:rPr lang="en-US" b="1" dirty="0">
                <a:solidFill>
                  <a:srgbClr val="0070C0"/>
                </a:solidFill>
              </a:rPr>
              <a:t>Vision for the swine sector in your country for the next 5 years/10 years: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Track as many outbreaks as possible-capture the genomic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Attempting to develop a vaccine that matches genotype IX and X ASFVs</a:t>
            </a:r>
          </a:p>
          <a:p>
            <a:r>
              <a:rPr lang="en-US" b="1" dirty="0">
                <a:solidFill>
                  <a:srgbClr val="0070C0"/>
                </a:solidFill>
              </a:rPr>
              <a:t>Expectations from this ASF GAP Analysis: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Best practices and 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Funding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400182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74D6D-607D-4771-8292-C2F34C7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440" y="515219"/>
            <a:ext cx="6336783" cy="860400"/>
          </a:xfrm>
        </p:spPr>
        <p:txBody>
          <a:bodyPr/>
          <a:lstStyle/>
          <a:p>
            <a:r>
              <a:rPr lang="fr-FR" dirty="0"/>
              <a:t>Research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979799-80D3-4159-7A36-B759EA82E4CF}"/>
              </a:ext>
            </a:extLst>
          </p:cNvPr>
          <p:cNvSpPr txBox="1"/>
          <p:nvPr/>
        </p:nvSpPr>
        <p:spPr>
          <a:xfrm>
            <a:off x="1149291" y="2864055"/>
            <a:ext cx="8883942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GB" sz="2400" i="1" u="sng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Ezinga, Richard</a:t>
            </a:r>
            <a:r>
              <a:rPr lang="en-GB" sz="2400" i="1" u="sng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Kabaka, Richard, M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Birungi, Grace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4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Asiku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Kelvin 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4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Namazzi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Betty, P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4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Nangonzi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Rosette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Tusubira, Deusdedit 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Swidiq, Mugerwa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Kabuuka, Tonny </a:t>
            </a:r>
            <a:r>
              <a:rPr lang="en-GB" sz="2400" i="1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6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702" y="267628"/>
            <a:ext cx="6986239" cy="1053171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Aim: </a:t>
            </a:r>
            <a:r>
              <a:rPr lang="en-US" sz="3200" i="1" dirty="0"/>
              <a:t>Track as many ASF outbreaks as possible </a:t>
            </a:r>
            <a:endParaRPr lang="en-US" sz="3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66184" y="1685925"/>
            <a:ext cx="9381065" cy="4569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9F0BB-2F27-68D4-2F64-3208F4B6D104}"/>
              </a:ext>
            </a:extLst>
          </p:cNvPr>
          <p:cNvSpPr txBox="1"/>
          <p:nvPr/>
        </p:nvSpPr>
        <p:spPr>
          <a:xfrm>
            <a:off x="2079703" y="2230244"/>
            <a:ext cx="359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aa-ET" dirty="0"/>
          </a:p>
          <a:p>
            <a:pPr marL="285750" indent="-285750">
              <a:buFontTx/>
              <a:buChar char="-"/>
            </a:pPr>
            <a:endParaRPr lang="aa-E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BF59D-2FD8-F343-C605-89D493CC7F92}"/>
              </a:ext>
            </a:extLst>
          </p:cNvPr>
          <p:cNvSpPr txBox="1"/>
          <p:nvPr/>
        </p:nvSpPr>
        <p:spPr>
          <a:xfrm>
            <a:off x="553672" y="1585110"/>
            <a:ext cx="963895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otifiable pig disease caused by the African swine fever virus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Significant effect on country’s e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conomic growth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(loss of revenue and production)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Multiple unreported o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utbreaks in the country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Screening and diagnosis still a challenge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 </a:t>
            </a:r>
            <a:r>
              <a:rPr lang="en-GB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vaccine yet</a:t>
            </a:r>
            <a:endParaRPr lang="en-GB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9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610" y="224948"/>
            <a:ext cx="3154736" cy="431621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Methodology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4527394" y="998136"/>
            <a:ext cx="6222381" cy="4792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Book Antiqua"/>
              <a:sym typeface="Book Antiqua"/>
            </a:endParaRPr>
          </a:p>
          <a:p>
            <a:endParaRPr lang="en-US" dirty="0"/>
          </a:p>
        </p:txBody>
      </p:sp>
      <p:pic>
        <p:nvPicPr>
          <p:cNvPr id="4" name="Google Shape;349;p43">
            <a:extLst>
              <a:ext uri="{FF2B5EF4-FFF2-40B4-BE49-F238E27FC236}">
                <a16:creationId xmlns:a16="http://schemas.microsoft.com/office/drawing/2014/main" id="{9ABA81CD-DA30-1866-E24B-B07CF04C0A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132" y="1391510"/>
            <a:ext cx="3365336" cy="315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7;p44">
            <a:extLst>
              <a:ext uri="{FF2B5EF4-FFF2-40B4-BE49-F238E27FC236}">
                <a16:creationId xmlns:a16="http://schemas.microsoft.com/office/drawing/2014/main" id="{B275C58A-DB03-2888-FB37-DDC5182637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3393" y="1049943"/>
            <a:ext cx="2982548" cy="262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E1869B-9CFE-D0BB-B21C-1B5CDADE1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4" t="23855" r="56520"/>
          <a:stretch/>
        </p:blipFill>
        <p:spPr bwMode="auto">
          <a:xfrm>
            <a:off x="6795941" y="1391510"/>
            <a:ext cx="4958449" cy="5411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A2E03F-CC06-BD76-0446-3BB78A645B8E}"/>
              </a:ext>
            </a:extLst>
          </p:cNvPr>
          <p:cNvSpPr txBox="1"/>
          <p:nvPr/>
        </p:nvSpPr>
        <p:spPr>
          <a:xfrm>
            <a:off x="3522779" y="4542307"/>
            <a:ext cx="2709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</a:t>
            </a:r>
            <a:r>
              <a:rPr lang="aa-ET" dirty="0"/>
              <a:t> </a:t>
            </a:r>
            <a:r>
              <a:rPr lang="en-US" dirty="0"/>
              <a:t>s</a:t>
            </a:r>
            <a:r>
              <a:rPr lang="aa-ET" dirty="0"/>
              <a:t>amples</a:t>
            </a:r>
          </a:p>
          <a:p>
            <a:endParaRPr lang="aa-E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/>
              <a:t>p72 gene</a:t>
            </a:r>
            <a:r>
              <a:rPr lang="en-US" dirty="0"/>
              <a:t> PCR</a:t>
            </a:r>
            <a:endParaRPr lang="aa-ET" dirty="0"/>
          </a:p>
          <a:p>
            <a:endParaRPr lang="aa-E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Ot</a:t>
            </a:r>
            <a:r>
              <a:rPr lang="aa-ET" dirty="0"/>
              <a:t>her </a:t>
            </a:r>
            <a:r>
              <a:rPr lang="en-US" dirty="0"/>
              <a:t>m</a:t>
            </a:r>
            <a:r>
              <a:rPr lang="aa-ET" dirty="0"/>
              <a:t>arkers (TK, 9GL and DUT genes)</a:t>
            </a:r>
          </a:p>
        </p:txBody>
      </p:sp>
    </p:spTree>
    <p:extLst>
      <p:ext uri="{BB962C8B-B14F-4D97-AF65-F5344CB8AC3E}">
        <p14:creationId xmlns:p14="http://schemas.microsoft.com/office/powerpoint/2010/main" val="91045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809" y="47332"/>
            <a:ext cx="4181708" cy="902508"/>
          </a:xfrm>
        </p:spPr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457199" y="1343648"/>
            <a:ext cx="5531005" cy="50157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             </a:t>
            </a:r>
          </a:p>
        </p:txBody>
      </p:sp>
      <p:pic>
        <p:nvPicPr>
          <p:cNvPr id="8" name="Google Shape;379;p46">
            <a:extLst>
              <a:ext uri="{FF2B5EF4-FFF2-40B4-BE49-F238E27FC236}">
                <a16:creationId xmlns:a16="http://schemas.microsoft.com/office/drawing/2014/main" id="{622A6EA6-311C-7063-E510-AFE4F30F02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35" y="1139067"/>
            <a:ext cx="4181708" cy="541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7;p48">
            <a:extLst>
              <a:ext uri="{FF2B5EF4-FFF2-40B4-BE49-F238E27FC236}">
                <a16:creationId xmlns:a16="http://schemas.microsoft.com/office/drawing/2014/main" id="{18C1D7E9-0571-8EAF-4F12-F3359A045A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622" y="1139067"/>
            <a:ext cx="4567623" cy="547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6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53D54-2182-E2EA-4C8B-2AB9A37B4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"/>
          <a:stretch/>
        </p:blipFill>
        <p:spPr bwMode="auto">
          <a:xfrm>
            <a:off x="914400" y="842962"/>
            <a:ext cx="10190922" cy="5685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4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38" y="-127673"/>
            <a:ext cx="8596668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4F8BAC0-B2C5-4E0C-9FDD-FAEAB9A81DF3}"/>
              </a:ext>
            </a:extLst>
          </p:cNvPr>
          <p:cNvGraphicFramePr>
            <a:graphicFrameLocks/>
          </p:cNvGraphicFramePr>
          <p:nvPr/>
        </p:nvGraphicFramePr>
        <p:xfrm>
          <a:off x="1065402" y="465727"/>
          <a:ext cx="8992998" cy="6144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407284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49C6273058F4D94DF0ABA7DF59315" ma:contentTypeVersion="16" ma:contentTypeDescription="Create a new document." ma:contentTypeScope="" ma:versionID="f09cc8db0536a0c197d2b858bf682d67">
  <xsd:schema xmlns:xsd="http://www.w3.org/2001/XMLSchema" xmlns:xs="http://www.w3.org/2001/XMLSchema" xmlns:p="http://schemas.microsoft.com/office/2006/metadata/properties" xmlns:ns2="e357bd84-b6d4-42ee-b8e4-ba03c7c10af9" xmlns:ns3="fd300111-1b6d-4ede-b74f-05b2b922cc1a" targetNamespace="http://schemas.microsoft.com/office/2006/metadata/properties" ma:root="true" ma:fieldsID="1256129b3e863ba3db17be6029ed7baf" ns2:_="" ns3:_="">
    <xsd:import namespace="e357bd84-b6d4-42ee-b8e4-ba03c7c10af9"/>
    <xsd:import namespace="fd300111-1b6d-4ede-b74f-05b2b922c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ralPresent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7bd84-b6d4-42ee-b8e4-ba03c7c10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alPresentation" ma:index="14" nillable="true" ma:displayName="Oral Presentation" ma:default="1" ma:format="Dropdown" ma:internalName="OralPresentatio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bd5f298-1e24-4768-94fc-a8b9045ba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0111-1b6d-4ede-b74f-05b2b922c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d5f5a1-dd62-47c3-95ef-ac155c8a0ca6}" ma:internalName="TaxCatchAll" ma:showField="CatchAllData" ma:web="fd300111-1b6d-4ede-b74f-05b2b922c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300111-1b6d-4ede-b74f-05b2b922cc1a" xsi:nil="true"/>
    <lcf76f155ced4ddcb4097134ff3c332f xmlns="e357bd84-b6d4-42ee-b8e4-ba03c7c10af9">
      <Terms xmlns="http://schemas.microsoft.com/office/infopath/2007/PartnerControls"/>
    </lcf76f155ced4ddcb4097134ff3c332f>
    <OralPresentation xmlns="e357bd84-b6d4-42ee-b8e4-ba03c7c10af9">true</OralPresentation>
  </documentManagement>
</p:properties>
</file>

<file path=customXml/itemProps1.xml><?xml version="1.0" encoding="utf-8"?>
<ds:datastoreItem xmlns:ds="http://schemas.openxmlformats.org/officeDocument/2006/customXml" ds:itemID="{AB5FE570-2990-4F12-9B1F-A4259986C2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F527F3-4A93-47A7-98F4-F8F33BF46A3A}"/>
</file>

<file path=customXml/itemProps3.xml><?xml version="1.0" encoding="utf-8"?>
<ds:datastoreItem xmlns:ds="http://schemas.openxmlformats.org/officeDocument/2006/customXml" ds:itemID="{E4BAED60-B55A-4463-8262-447B013A16B1}">
  <ds:schemaRefs>
    <ds:schemaRef ds:uri="http://purl.org/dc/elements/1.1/"/>
    <ds:schemaRef ds:uri="http://schemas.microsoft.com/office/2006/metadata/properties"/>
    <ds:schemaRef ds:uri="fd300111-1b6d-4ede-b74f-05b2b922cc1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357bd84-b6d4-42ee-b8e4-ba03c7c10af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3844</TotalTime>
  <Words>817</Words>
  <Application>Microsoft Macintosh PowerPoint</Application>
  <PresentationFormat>Widescreen</PresentationFormat>
  <Paragraphs>140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Book Antiqua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Single-day PCR diagnosis of ASFV in a resource-limited endemic setting in Uganda</vt:lpstr>
      <vt:lpstr>Agenda </vt:lpstr>
      <vt:lpstr>Research team</vt:lpstr>
      <vt:lpstr>Aim: Track as many ASF outbreaks as possible </vt:lpstr>
      <vt:lpstr>Methodology </vt:lpstr>
      <vt:lpstr>Results </vt:lpstr>
      <vt:lpstr>PowerPoint Presentation</vt:lpstr>
      <vt:lpstr>PowerPoint Presentation</vt:lpstr>
      <vt:lpstr> Discussion</vt:lpstr>
      <vt:lpstr>Conclusion</vt:lpstr>
      <vt:lpstr>PowerPoint Presentation</vt:lpstr>
      <vt:lpstr>Acknowledgement</vt:lpstr>
      <vt:lpstr>PowerPoint Presentation</vt:lpstr>
      <vt:lpstr>Cell-culture mediated isolation of African Swine Fever field viruses for vaccine production in Uganda</vt:lpstr>
      <vt:lpstr>Agenda </vt:lpstr>
      <vt:lpstr>ASF Research team</vt:lpstr>
      <vt:lpstr>Aim - Attempting to develop a vaccine that protects against genotype IX and X ASFV </vt:lpstr>
      <vt:lpstr>Methodology </vt:lpstr>
      <vt:lpstr>Methodology </vt:lpstr>
      <vt:lpstr>Infection and isolation of ASFV in Uganda</vt:lpstr>
      <vt:lpstr>Results - Isolation of ASF viruses</vt:lpstr>
      <vt:lpstr>Isolation of ASF viruses</vt:lpstr>
      <vt:lpstr>ASF Vaccine development work at NaLIRRI</vt:lpstr>
      <vt:lpstr>Discussion </vt:lpstr>
      <vt:lpstr>Conclusion </vt:lpstr>
      <vt:lpstr>Conclusion </vt:lpstr>
      <vt:lpstr>Acknowledgement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Bastiaensen</dc:creator>
  <cp:lastModifiedBy>Microsoft Office User</cp:lastModifiedBy>
  <cp:revision>67</cp:revision>
  <dcterms:created xsi:type="dcterms:W3CDTF">2021-09-26T10:04:22Z</dcterms:created>
  <dcterms:modified xsi:type="dcterms:W3CDTF">2023-02-03T05:42:49Z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0x01010077E49C6273058F4D94DF0ABA7DF59315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